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notesMasterIdLst>
    <p:notesMasterId r:id="rId7"/>
  </p:notesMasterIdLst>
  <p:sldIdLst>
    <p:sldId id="261" r:id="rId2"/>
    <p:sldId id="256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mmad" initials="m" lastIdx="1" clrIdx="0">
    <p:extLst>
      <p:ext uri="{19B8F6BF-5375-455C-9EA6-DF929625EA0E}">
        <p15:presenceInfo xmlns:p15="http://schemas.microsoft.com/office/powerpoint/2012/main" userId="56b6cf2effcc3fe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8" autoAdjust="0"/>
    <p:restoredTop sz="83304" autoAdjust="0"/>
  </p:normalViewPr>
  <p:slideViewPr>
    <p:cSldViewPr snapToGrid="0">
      <p:cViewPr varScale="1">
        <p:scale>
          <a:sx n="103" d="100"/>
          <a:sy n="103" d="100"/>
        </p:scale>
        <p:origin x="303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DE17603A-1F42-4991-8CB9-3BA5C50B58BA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278C7E4B-9DDD-4039-907B-85855DFF943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40424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C7E4B-9DDD-4039-907B-85855DFF943B}" type="slidenum">
              <a:rPr lang="fa-IR" smtClean="0"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8324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C7E4B-9DDD-4039-907B-85855DFF943B}" type="slidenum">
              <a:rPr lang="fa-IR" smtClean="0"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87596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C7E4B-9DDD-4039-907B-85855DFF943B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6212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C7E4B-9DDD-4039-907B-85855DFF943B}" type="slidenum">
              <a:rPr lang="fa-IR" smtClean="0"/>
              <a:t>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17773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8C7E4B-9DDD-4039-907B-85855DFF943B}" type="slidenum">
              <a:rPr lang="fa-IR" smtClean="0"/>
              <a:t>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03451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5532D-B7B1-4862-8AF1-2BC55CEB7D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D1EC5A-1BAE-4393-968F-CC900A7A2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90E417-3A4C-4B5D-A922-9DA526FF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5B14A2-F46D-4A06-A29C-A5E732AA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C8F36-53F2-4374-896C-815ED4C1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9004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778BB-DADA-456B-A88D-944FA7837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A6C45D-D82E-4A67-8EB8-5D432BEF8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51686-9DF6-42E4-9298-450FA82B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2EADF-6BF6-45B2-9F8C-CE9E907D8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7BD39-DF11-46C4-937D-7B3ECD0AB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203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C4C55D-75A7-4F84-B142-0303149D4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0EE32-44C6-475D-AAEF-5DF00F790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CFA20-7582-4B20-867C-BECD3310B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3EE7A-9448-418C-8149-18D9C3CD0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637B3-42E5-44C5-8F19-37B0977A9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91956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BC8D5-875C-479E-834C-BC33132C1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39CCC-A470-45CF-B8E4-D10D55FFE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473FC9-08E5-4125-B2E4-A53578C3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7215A-058A-4F65-94EB-187638BC6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DAAF-4FFD-4E75-9E14-50669EAB0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89468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18AC3-E636-4BFF-907B-9F00DCD4E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17AEA2-8001-4598-9DC5-DAF25641B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EAF3A-6009-43B0-BBAD-83FBC1F04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F6FEE-3549-434C-B26D-5F76B6773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A40C9E-7D27-4848-A779-AC1565C3D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74156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8DA66-929A-4AB4-845D-5B1980CA2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483F9-5E82-4199-80F4-36B13D803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B092A-94B8-400F-8523-4CB803E1C2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59590-CE12-49E5-A102-5D9B79104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58F7A-E2CF-4D24-A22F-9163909B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5EDBD-4BD8-4097-B3B7-1FBA2AFEC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3947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D48DB-2A43-4496-972D-0E076E5B2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F7657-535A-48E5-8D5D-548FCDEA2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FD737-FC2A-411C-8763-B64E1DD5C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D10C64-6952-4CEA-862F-08375846F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3BAE1-C03C-45D3-A573-46CD65C12D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42E9AE-821A-4F92-99B1-A8D9D6780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741C5C-238A-42AE-B802-080E09DBC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36FF37-C1BA-4978-83D2-E7E03985B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3880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5F8A-0FCA-45B5-BB8F-57881084D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B926E9-80F5-48DA-9FDA-DF0B4450A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F834D-38BF-4733-9E64-8CBA5D521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01C3D8-1221-4E35-A705-C6ADE7183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050437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DEB29B-B424-4BBF-AB81-69AC4A93A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32FFA8-DCFB-46C5-B673-4F52208CB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785DD-9E58-42A5-AF3F-54C6EE805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4983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F9F60-79D7-4E50-A056-468F3531F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63D4A-5EA4-4BFC-8C64-4DDD9996B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A7AE81-D64C-455C-AACC-BCFE213C3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D868F3-FEF0-49F9-9B3E-17A98AB8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3BE8D-C13F-4798-A5DF-391C9098B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27A2B3-3C01-41BC-9529-B97CB23EF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6070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49A2C-5432-40F4-B08D-0907E976C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A23B70-EDEF-4D22-B223-693B719E9F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0D823-48AD-4EC3-B541-8B67E175C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C8FEDE-B576-4223-B4DC-C702C9910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CA8C2A-B94E-4916-8973-EB9F88249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8463F-43D7-42D5-91CB-44986D274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7429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1EF65C-B129-4F02-9643-FD7892308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A88500-D3F1-41EB-B685-843C47DC8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38F56-2A74-44E5-8258-F354C9CFA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B8AC6-138A-4C4D-9CF0-C6444E3D6C74}" type="datetimeFigureOut">
              <a:rPr lang="fa-IR" smtClean="0"/>
              <a:t>16/11/1446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DFD0F-4B95-4BB1-AEAA-E2F316CFF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930A3-051F-4E85-BB80-EFC50CCF5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AD7B9-0FC2-42F6-B298-5C6E06E37D26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8657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403CFA-7C42-4A02-ACC9-18386D32A931}"/>
              </a:ext>
            </a:extLst>
          </p:cNvPr>
          <p:cNvSpPr txBox="1"/>
          <p:nvPr/>
        </p:nvSpPr>
        <p:spPr>
          <a:xfrm>
            <a:off x="10129623" y="34094"/>
            <a:ext cx="19925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  <a:cs typeface="+mj-cs"/>
              </a:rPr>
              <a:t>@Capitan.Trade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4F3EB7-7821-4D5A-979F-289A6707A0C2}"/>
              </a:ext>
            </a:extLst>
          </p:cNvPr>
          <p:cNvSpPr txBox="1"/>
          <p:nvPr/>
        </p:nvSpPr>
        <p:spPr>
          <a:xfrm>
            <a:off x="4613275" y="34094"/>
            <a:ext cx="2965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نقشه گنج کاپیتان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7E9AD1-A6E7-4754-9DE5-DF4755D23950}"/>
              </a:ext>
            </a:extLst>
          </p:cNvPr>
          <p:cNvSpPr txBox="1"/>
          <p:nvPr/>
        </p:nvSpPr>
        <p:spPr>
          <a:xfrm>
            <a:off x="-69850" y="49483"/>
            <a:ext cx="14859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کاپیتان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753179-7EB9-4F03-8DBF-AB0F1B8381D1}"/>
              </a:ext>
            </a:extLst>
          </p:cNvPr>
          <p:cNvSpPr/>
          <p:nvPr/>
        </p:nvSpPr>
        <p:spPr>
          <a:xfrm>
            <a:off x="0" y="-15101"/>
            <a:ext cx="12192000" cy="3726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D85F0B-70B6-4C69-B037-D61B0807C5CC}"/>
              </a:ext>
            </a:extLst>
          </p:cNvPr>
          <p:cNvSpPr txBox="1"/>
          <p:nvPr/>
        </p:nvSpPr>
        <p:spPr>
          <a:xfrm>
            <a:off x="10961257" y="-104318"/>
            <a:ext cx="1160894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استراتژی </a:t>
            </a:r>
            <a:r>
              <a:rPr lang="en-US" sz="1400" b="1" dirty="0">
                <a:latin typeface="Kalameh" pitchFamily="2" charset="-78"/>
                <a:cs typeface="Kalameh" pitchFamily="2" charset="-78"/>
              </a:rPr>
              <a:t>LCB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1E0393-070A-4FAC-AB45-B60616033D37}"/>
              </a:ext>
            </a:extLst>
          </p:cNvPr>
          <p:cNvSpPr txBox="1"/>
          <p:nvPr/>
        </p:nvSpPr>
        <p:spPr>
          <a:xfrm>
            <a:off x="9376986" y="357547"/>
            <a:ext cx="2791720" cy="46935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عکس استراتژی در حالت بای و سل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463C0D-7D92-4BF2-BFF7-9CFAD9808869}"/>
              </a:ext>
            </a:extLst>
          </p:cNvPr>
          <p:cNvSpPr txBox="1"/>
          <p:nvPr/>
        </p:nvSpPr>
        <p:spPr>
          <a:xfrm>
            <a:off x="-25371" y="-111812"/>
            <a:ext cx="1441421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US" sz="1400" b="1" dirty="0">
                <a:latin typeface="Kalameh" pitchFamily="2" charset="-78"/>
                <a:cs typeface="Kalameh" pitchFamily="2" charset="-78"/>
              </a:rPr>
              <a:t>Capitan.trade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304C015-0C45-48D1-9CC8-34DFA0547DBF}"/>
              </a:ext>
            </a:extLst>
          </p:cNvPr>
          <p:cNvSpPr txBox="1"/>
          <p:nvPr/>
        </p:nvSpPr>
        <p:spPr>
          <a:xfrm>
            <a:off x="211205" y="5074162"/>
            <a:ext cx="11816178" cy="1527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100" dirty="0">
                <a:latin typeface="Kalameh" pitchFamily="2" charset="-78"/>
                <a:cs typeface="Kalameh" pitchFamily="2" charset="-78"/>
              </a:rPr>
              <a:t>در قسمت بالا عکس از استراتژی مدنظر در حالت سل و بای رو قرار بدید.</a:t>
            </a:r>
            <a:endParaRPr lang="fa-IR" sz="1050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توضیحات</a:t>
            </a:r>
            <a:r>
              <a:rPr lang="fa-IR" sz="1100" b="1" dirty="0">
                <a:latin typeface="Kalameh" pitchFamily="2" charset="-78"/>
                <a:cs typeface="Kalameh" pitchFamily="2" charset="-78"/>
              </a:rPr>
              <a:t>: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 (در این قسمت توضیحات کلی در مورد استراتژی رو بنویسید) مثل:</a:t>
            </a:r>
            <a:br>
              <a:rPr lang="fa-IR" sz="1100" dirty="0">
                <a:latin typeface="Kalameh" pitchFamily="2" charset="-78"/>
                <a:cs typeface="Kalameh" pitchFamily="2" charset="-78"/>
              </a:rPr>
            </a:br>
            <a:r>
              <a:rPr lang="fa-IR" sz="1100" dirty="0">
                <a:latin typeface="Kalameh" pitchFamily="2" charset="-78"/>
                <a:cs typeface="Kalameh" pitchFamily="2" charset="-78"/>
              </a:rPr>
              <a:t>ابتدا باید در فاز کانال باشیم و بازار روند مشخصی داشته باشد. قیمت اصلاح میکند و سقف قبلی رو </a:t>
            </a:r>
            <a:r>
              <a:rPr lang="en-US" sz="1100" dirty="0">
                <a:latin typeface="Kalameh" pitchFamily="2" charset="-78"/>
                <a:cs typeface="Kalameh" pitchFamily="2" charset="-78"/>
              </a:rPr>
              <a:t>BOS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 میکند. یک ناحیه گلدن بلاک ایجاد می شود اگر قیمت با تاییدیه های ما به نقطه گلدن بلاک برسد و همچنان داخل فاز کانال باشیم ستاپ ما تشکیل می شود و وارد معامله می شویم. کلمه </a:t>
            </a:r>
            <a:r>
              <a:rPr lang="en-US" sz="1100" dirty="0">
                <a:latin typeface="Kalameh" pitchFamily="2" charset="-78"/>
                <a:cs typeface="Kalameh" pitchFamily="2" charset="-78"/>
              </a:rPr>
              <a:t>LCB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 حرف سی به معنی اول حرف کانال و حرف </a:t>
            </a:r>
            <a:r>
              <a:rPr lang="en-US" sz="1100" dirty="0">
                <a:latin typeface="Kalameh" pitchFamily="2" charset="-78"/>
                <a:cs typeface="Kalameh" pitchFamily="2" charset="-78"/>
              </a:rPr>
              <a:t>B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 مخفف اوردربلاک می باشد.</a:t>
            </a:r>
            <a:endParaRPr lang="fa-IR" sz="1100" b="1" dirty="0">
              <a:latin typeface="Kalameh" pitchFamily="2" charset="-78"/>
              <a:cs typeface="Kalameh" pitchFamily="2" charset="-78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F9EC147-CDC4-4561-ABC4-5281DC6C9D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294" y="826906"/>
            <a:ext cx="6072706" cy="377789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DF95A2C-9472-4CBE-ADC4-82AC5C7F8A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5371" y="826906"/>
            <a:ext cx="5908089" cy="377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249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403CFA-7C42-4A02-ACC9-18386D32A931}"/>
              </a:ext>
            </a:extLst>
          </p:cNvPr>
          <p:cNvSpPr txBox="1"/>
          <p:nvPr/>
        </p:nvSpPr>
        <p:spPr>
          <a:xfrm>
            <a:off x="10129623" y="34094"/>
            <a:ext cx="19925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  <a:cs typeface="+mj-cs"/>
              </a:rPr>
              <a:t>@Capitan.Trade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4F3EB7-7821-4D5A-979F-289A6707A0C2}"/>
              </a:ext>
            </a:extLst>
          </p:cNvPr>
          <p:cNvSpPr txBox="1"/>
          <p:nvPr/>
        </p:nvSpPr>
        <p:spPr>
          <a:xfrm>
            <a:off x="4613275" y="34094"/>
            <a:ext cx="2965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نقشه گنج کاپیتان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7E9AD1-A6E7-4754-9DE5-DF4755D23950}"/>
              </a:ext>
            </a:extLst>
          </p:cNvPr>
          <p:cNvSpPr txBox="1"/>
          <p:nvPr/>
        </p:nvSpPr>
        <p:spPr>
          <a:xfrm>
            <a:off x="-69850" y="49483"/>
            <a:ext cx="14859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کاپیتان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753179-7EB9-4F03-8DBF-AB0F1B8381D1}"/>
              </a:ext>
            </a:extLst>
          </p:cNvPr>
          <p:cNvSpPr/>
          <p:nvPr/>
        </p:nvSpPr>
        <p:spPr>
          <a:xfrm>
            <a:off x="0" y="-15101"/>
            <a:ext cx="12192000" cy="3726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D85F0B-70B6-4C69-B037-D61B0807C5CC}"/>
              </a:ext>
            </a:extLst>
          </p:cNvPr>
          <p:cNvSpPr txBox="1"/>
          <p:nvPr/>
        </p:nvSpPr>
        <p:spPr>
          <a:xfrm>
            <a:off x="10961257" y="-104318"/>
            <a:ext cx="1160894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استراتژی </a:t>
            </a:r>
            <a:r>
              <a:rPr lang="en-US" sz="1400" b="1" dirty="0">
                <a:latin typeface="Kalameh" pitchFamily="2" charset="-78"/>
                <a:cs typeface="Kalameh" pitchFamily="2" charset="-78"/>
              </a:rPr>
              <a:t>LCB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B164BB-A081-4528-BAF7-989951538A57}"/>
              </a:ext>
            </a:extLst>
          </p:cNvPr>
          <p:cNvSpPr txBox="1"/>
          <p:nvPr/>
        </p:nvSpPr>
        <p:spPr>
          <a:xfrm>
            <a:off x="-25371" y="-111812"/>
            <a:ext cx="1441421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US" sz="1400" b="1" dirty="0">
                <a:latin typeface="Kalameh" pitchFamily="2" charset="-78"/>
                <a:cs typeface="Kalameh" pitchFamily="2" charset="-78"/>
              </a:rPr>
              <a:t>Capitan.trade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1E0393-070A-4FAC-AB45-B60616033D37}"/>
              </a:ext>
            </a:extLst>
          </p:cNvPr>
          <p:cNvSpPr txBox="1"/>
          <p:nvPr/>
        </p:nvSpPr>
        <p:spPr>
          <a:xfrm>
            <a:off x="137160" y="535888"/>
            <a:ext cx="11950527" cy="29738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ورود : 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اگر قیمت با ۲ یا ۳ لگ به ناحیه ی ما برسد وارد می شویم (</a:t>
            </a:r>
            <a:r>
              <a:rPr lang="en-US" sz="1100" b="1" dirty="0">
                <a:latin typeface="Kalameh" pitchFamily="2" charset="-78"/>
                <a:cs typeface="Kalameh" pitchFamily="2" charset="-78"/>
              </a:rPr>
              <a:t>LCBL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) </a:t>
            </a: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تی پی:</a:t>
            </a:r>
            <a:r>
              <a:rPr lang="en-US" sz="1400" b="1" dirty="0">
                <a:latin typeface="Kalameh" pitchFamily="2" charset="-78"/>
                <a:cs typeface="Kalameh" pitchFamily="2" charset="-78"/>
              </a:rPr>
              <a:t>   </a:t>
            </a:r>
            <a:r>
              <a:rPr lang="fa-IR" sz="1400" b="1" dirty="0">
                <a:latin typeface="Kalameh" pitchFamily="2" charset="-78"/>
                <a:cs typeface="Kalameh" pitchFamily="2" charset="-78"/>
              </a:rPr>
              <a:t> 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تی پی ۱ : اولین اوردربلاک نقطه اصلاحی بالا – تی پی ۲: به اندازه لگ قبلی (ما همیشه روی تی پی ۲ – ۸۰درصد معامله رو خارج می شویم)</a:t>
            </a: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اس ال : 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پشت یک کندل امن قبل از اوردربلاک در روند قبلی </a:t>
            </a:r>
          </a:p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وضعیت وین ریت: 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وین ریت این استراتژی در بازه تاریخ ۶ ماه گذشته در 500 معامله 75٪ میباشد. این استراتژی دارای 4 ضرر متوالی می باشد.</a:t>
            </a: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چه کسانی در مقابل ضرر میکنند: 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تمام کسانی که فکر میکنند روند تمام شده و میخواهند خلاف روند اصلی معامله کنند.</a:t>
            </a: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ساده سازی استراتژی: 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وقتی قیمت با یکی از تاییدیه های ما به گلدن بلاک مهم برسد اگر یکی از تاییدیه های مارو داشته باشد وارد معامله می شویم و ۸۰ درصد معامله رو روی تی پی ۲ خارج میکنیم. اهداف قیمت روی اوردر بلاک روند مقابل و سپس به اندازه لگ قبلی حرکتی می باشد.</a:t>
            </a:r>
            <a:endParaRPr lang="fa-IR" sz="1100" b="1" dirty="0">
              <a:latin typeface="Kalameh" pitchFamily="2" charset="-78"/>
              <a:cs typeface="Kalameh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1315387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403CFA-7C42-4A02-ACC9-18386D32A931}"/>
              </a:ext>
            </a:extLst>
          </p:cNvPr>
          <p:cNvSpPr txBox="1"/>
          <p:nvPr/>
        </p:nvSpPr>
        <p:spPr>
          <a:xfrm>
            <a:off x="10129623" y="34094"/>
            <a:ext cx="19925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  <a:cs typeface="+mj-cs"/>
              </a:rPr>
              <a:t>@Capitan.Trade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4F3EB7-7821-4D5A-979F-289A6707A0C2}"/>
              </a:ext>
            </a:extLst>
          </p:cNvPr>
          <p:cNvSpPr txBox="1"/>
          <p:nvPr/>
        </p:nvSpPr>
        <p:spPr>
          <a:xfrm>
            <a:off x="4613275" y="34094"/>
            <a:ext cx="2965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نقشه گنج کاپیتان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7E9AD1-A6E7-4754-9DE5-DF4755D23950}"/>
              </a:ext>
            </a:extLst>
          </p:cNvPr>
          <p:cNvSpPr txBox="1"/>
          <p:nvPr/>
        </p:nvSpPr>
        <p:spPr>
          <a:xfrm>
            <a:off x="-69850" y="49483"/>
            <a:ext cx="14859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کاپیتان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753179-7EB9-4F03-8DBF-AB0F1B8381D1}"/>
              </a:ext>
            </a:extLst>
          </p:cNvPr>
          <p:cNvSpPr/>
          <p:nvPr/>
        </p:nvSpPr>
        <p:spPr>
          <a:xfrm>
            <a:off x="0" y="-15101"/>
            <a:ext cx="12192000" cy="3726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D85F0B-70B6-4C69-B037-D61B0807C5CC}"/>
              </a:ext>
            </a:extLst>
          </p:cNvPr>
          <p:cNvSpPr txBox="1"/>
          <p:nvPr/>
        </p:nvSpPr>
        <p:spPr>
          <a:xfrm>
            <a:off x="10961257" y="-104318"/>
            <a:ext cx="1160894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استراتژی </a:t>
            </a:r>
            <a:r>
              <a:rPr lang="en-US" sz="1400" b="1" dirty="0">
                <a:latin typeface="Kalameh" pitchFamily="2" charset="-78"/>
                <a:cs typeface="Kalameh" pitchFamily="2" charset="-78"/>
              </a:rPr>
              <a:t>LCB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1E0393-070A-4FAC-AB45-B60616033D37}"/>
              </a:ext>
            </a:extLst>
          </p:cNvPr>
          <p:cNvSpPr txBox="1"/>
          <p:nvPr/>
        </p:nvSpPr>
        <p:spPr>
          <a:xfrm>
            <a:off x="137160" y="535888"/>
            <a:ext cx="11950527" cy="45627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فیلتر های معاملاتی:</a:t>
            </a:r>
            <a:br>
              <a:rPr lang="fa-IR" sz="1400" b="1" dirty="0">
                <a:latin typeface="Kalameh" pitchFamily="2" charset="-78"/>
                <a:cs typeface="Kalameh" pitchFamily="2" charset="-78"/>
              </a:rPr>
            </a:br>
            <a:r>
              <a:rPr lang="fa-IR" sz="1100" b="1" dirty="0">
                <a:latin typeface="Kalameh" pitchFamily="2" charset="-78"/>
                <a:cs typeface="Kalameh" pitchFamily="2" charset="-78"/>
              </a:rPr>
              <a:t>در این قسمت فیلتر ها و نکات معاملاتی استراتژی رو قرار بدید.</a:t>
            </a:r>
          </a:p>
          <a:p>
            <a:pPr algn="r" rtl="1">
              <a:lnSpc>
                <a:spcPct val="200000"/>
              </a:lnSpc>
            </a:pPr>
            <a:r>
              <a:rPr lang="fa-IR" sz="1100" b="1" dirty="0">
                <a:latin typeface="Kalameh" pitchFamily="2" charset="-78"/>
                <a:cs typeface="Kalameh" pitchFamily="2" charset="-78"/>
              </a:rPr>
              <a:t>مثال:</a:t>
            </a:r>
          </a:p>
          <a:p>
            <a:pPr marL="342900" indent="-342900" algn="r" rtl="1">
              <a:lnSpc>
                <a:spcPct val="200000"/>
              </a:lnSpc>
              <a:buFont typeface="+mj-lt"/>
              <a:buAutoNum type="arabicPeriod"/>
            </a:pPr>
            <a:r>
              <a:rPr lang="fa-IR" sz="1100" dirty="0">
                <a:latin typeface="Kalameh" pitchFamily="2" charset="-78"/>
                <a:cs typeface="Kalameh" pitchFamily="2" charset="-78"/>
              </a:rPr>
              <a:t>اگر تی پی اول ما (اولین اوردربلاک) کمتر از تی پی ‍۱.۵ داد نباید به اون معامله ورود کنیم.</a:t>
            </a:r>
          </a:p>
          <a:p>
            <a:pPr marL="342900" indent="-342900" algn="r" rtl="1">
              <a:lnSpc>
                <a:spcPct val="200000"/>
              </a:lnSpc>
              <a:buFont typeface="+mj-lt"/>
              <a:buAutoNum type="arabicPeriod"/>
            </a:pPr>
            <a:r>
              <a:rPr lang="fa-IR" sz="1100" dirty="0">
                <a:latin typeface="Kalameh" pitchFamily="2" charset="-78"/>
                <a:cs typeface="Kalameh" pitchFamily="2" charset="-78"/>
              </a:rPr>
              <a:t>تایم ۱۵ دقیقه رو چک میکنیم اگر نقطه بسیار مهمی بود نباید وارد معامله معکوس ۱۵ دقیقه شویم.</a:t>
            </a:r>
          </a:p>
          <a:p>
            <a:pPr marL="342900" indent="-342900" algn="r" rtl="1">
              <a:lnSpc>
                <a:spcPct val="200000"/>
              </a:lnSpc>
              <a:buFont typeface="+mj-lt"/>
              <a:buAutoNum type="arabicPeriod"/>
            </a:pPr>
            <a:r>
              <a:rPr lang="fa-IR" sz="1100" dirty="0">
                <a:latin typeface="Kalameh" pitchFamily="2" charset="-78"/>
                <a:cs typeface="Kalameh" pitchFamily="2" charset="-78"/>
              </a:rPr>
              <a:t>حتما نگاه کنید قیمت از نواحی خیلی مهمی برنگشته باشه.</a:t>
            </a:r>
          </a:p>
          <a:p>
            <a:pPr marL="342900" indent="-342900" algn="r" rtl="1">
              <a:lnSpc>
                <a:spcPct val="200000"/>
              </a:lnSpc>
              <a:buFont typeface="+mj-lt"/>
              <a:buAutoNum type="arabicPeriod"/>
            </a:pPr>
            <a:r>
              <a:rPr lang="fa-IR" sz="1100" dirty="0">
                <a:latin typeface="Kalameh" pitchFamily="2" charset="-78"/>
                <a:cs typeface="Kalameh" pitchFamily="2" charset="-78"/>
              </a:rPr>
              <a:t>اگر </a:t>
            </a:r>
            <a:r>
              <a:rPr lang="en-US" sz="1100" dirty="0">
                <a:latin typeface="Kalameh" pitchFamily="2" charset="-78"/>
                <a:cs typeface="Kalameh" pitchFamily="2" charset="-78"/>
              </a:rPr>
              <a:t>FVG</a:t>
            </a:r>
            <a:r>
              <a:rPr lang="fa-IR" sz="1100" dirty="0">
                <a:latin typeface="Kalameh" pitchFamily="2" charset="-78"/>
                <a:cs typeface="Kalameh" pitchFamily="2" charset="-78"/>
              </a:rPr>
              <a:t> داشته باشیم باز هم ریسک معامله کمتر می شود.</a:t>
            </a:r>
          </a:p>
          <a:p>
            <a:pPr marL="342900" indent="-342900" algn="r" rtl="1">
              <a:lnSpc>
                <a:spcPct val="200000"/>
              </a:lnSpc>
              <a:buFont typeface="+mj-lt"/>
              <a:buAutoNum type="arabicPeriod"/>
            </a:pPr>
            <a:r>
              <a:rPr lang="fa-IR" sz="1100" dirty="0">
                <a:latin typeface="Kalameh" pitchFamily="2" charset="-78"/>
                <a:cs typeface="Kalameh" pitchFamily="2" charset="-78"/>
              </a:rPr>
              <a:t>اگر نقدینگی در نواحی گلدن بلاک داشته باشیم احتمال موفقیت ما بیشتر می شود.</a:t>
            </a: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en-US" sz="1400" b="1" dirty="0">
              <a:latin typeface="Kalameh" pitchFamily="2" charset="-78"/>
              <a:cs typeface="Kalameh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9956D5-E4F8-44AF-B416-C5F8B113C7BE}"/>
              </a:ext>
            </a:extLst>
          </p:cNvPr>
          <p:cNvSpPr txBox="1"/>
          <p:nvPr/>
        </p:nvSpPr>
        <p:spPr>
          <a:xfrm>
            <a:off x="-25371" y="-111812"/>
            <a:ext cx="1441421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US" sz="1400" b="1" dirty="0">
                <a:latin typeface="Kalameh" pitchFamily="2" charset="-78"/>
                <a:cs typeface="Kalameh" pitchFamily="2" charset="-78"/>
              </a:rPr>
              <a:t>Capitan.trade</a:t>
            </a:r>
          </a:p>
        </p:txBody>
      </p:sp>
    </p:spTree>
    <p:extLst>
      <p:ext uri="{BB962C8B-B14F-4D97-AF65-F5344CB8AC3E}">
        <p14:creationId xmlns:p14="http://schemas.microsoft.com/office/powerpoint/2010/main" val="11046657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403CFA-7C42-4A02-ACC9-18386D32A931}"/>
              </a:ext>
            </a:extLst>
          </p:cNvPr>
          <p:cNvSpPr txBox="1"/>
          <p:nvPr/>
        </p:nvSpPr>
        <p:spPr>
          <a:xfrm>
            <a:off x="10129623" y="34094"/>
            <a:ext cx="19925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  <a:cs typeface="+mj-cs"/>
              </a:rPr>
              <a:t>@Capitan.Trade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4F3EB7-7821-4D5A-979F-289A6707A0C2}"/>
              </a:ext>
            </a:extLst>
          </p:cNvPr>
          <p:cNvSpPr txBox="1"/>
          <p:nvPr/>
        </p:nvSpPr>
        <p:spPr>
          <a:xfrm>
            <a:off x="4613275" y="34094"/>
            <a:ext cx="2965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نقشه گنج کاپیتان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7E9AD1-A6E7-4754-9DE5-DF4755D23950}"/>
              </a:ext>
            </a:extLst>
          </p:cNvPr>
          <p:cNvSpPr txBox="1"/>
          <p:nvPr/>
        </p:nvSpPr>
        <p:spPr>
          <a:xfrm>
            <a:off x="-69850" y="49483"/>
            <a:ext cx="14859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کاپیتان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753179-7EB9-4F03-8DBF-AB0F1B8381D1}"/>
              </a:ext>
            </a:extLst>
          </p:cNvPr>
          <p:cNvSpPr/>
          <p:nvPr/>
        </p:nvSpPr>
        <p:spPr>
          <a:xfrm>
            <a:off x="0" y="-15101"/>
            <a:ext cx="12192000" cy="3726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D85F0B-70B6-4C69-B037-D61B0807C5CC}"/>
              </a:ext>
            </a:extLst>
          </p:cNvPr>
          <p:cNvSpPr txBox="1"/>
          <p:nvPr/>
        </p:nvSpPr>
        <p:spPr>
          <a:xfrm>
            <a:off x="10961257" y="-104318"/>
            <a:ext cx="1160894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استراتژی </a:t>
            </a:r>
            <a:r>
              <a:rPr lang="en-US" sz="1400" b="1" dirty="0">
                <a:latin typeface="Kalameh" pitchFamily="2" charset="-78"/>
                <a:cs typeface="Kalameh" pitchFamily="2" charset="-78"/>
              </a:rPr>
              <a:t>LCB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1E0393-070A-4FAC-AB45-B60616033D37}"/>
              </a:ext>
            </a:extLst>
          </p:cNvPr>
          <p:cNvSpPr txBox="1"/>
          <p:nvPr/>
        </p:nvSpPr>
        <p:spPr>
          <a:xfrm>
            <a:off x="137160" y="535888"/>
            <a:ext cx="11950527" cy="26237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حالت ایده آل</a:t>
            </a:r>
          </a:p>
          <a:p>
            <a:pPr algn="r" rtl="1">
              <a:lnSpc>
                <a:spcPct val="200000"/>
              </a:lnSpc>
            </a:pPr>
            <a:r>
              <a:rPr lang="fa-IR" sz="1400" dirty="0">
                <a:latin typeface="Kalameh" pitchFamily="2" charset="-78"/>
                <a:cs typeface="Kalameh" pitchFamily="2" charset="-78"/>
              </a:rPr>
              <a:t>(در اینجا عکس از حالت ایده آلی که برای استراتژی ممکنه رخ بده رو بزارید)</a:t>
            </a: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en-US" sz="1400" b="1" dirty="0">
              <a:latin typeface="Kalameh" pitchFamily="2" charset="-78"/>
              <a:cs typeface="Kalameh" pitchFamily="2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463C0D-7D92-4BF2-BFF7-9CFAD9808869}"/>
              </a:ext>
            </a:extLst>
          </p:cNvPr>
          <p:cNvSpPr txBox="1"/>
          <p:nvPr/>
        </p:nvSpPr>
        <p:spPr>
          <a:xfrm>
            <a:off x="-25371" y="-111812"/>
            <a:ext cx="1441421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US" sz="1400" b="1" dirty="0" err="1">
                <a:latin typeface="Kalameh" pitchFamily="2" charset="-78"/>
                <a:cs typeface="Kalameh" pitchFamily="2" charset="-78"/>
              </a:rPr>
              <a:t>Capitan.trade</a:t>
            </a:r>
            <a:endParaRPr lang="en-US" sz="1400" b="1" dirty="0">
              <a:latin typeface="Kalameh" pitchFamily="2" charset="-78"/>
              <a:cs typeface="Kalameh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7224780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403CFA-7C42-4A02-ACC9-18386D32A931}"/>
              </a:ext>
            </a:extLst>
          </p:cNvPr>
          <p:cNvSpPr txBox="1"/>
          <p:nvPr/>
        </p:nvSpPr>
        <p:spPr>
          <a:xfrm>
            <a:off x="10129623" y="34094"/>
            <a:ext cx="19925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en-US" sz="1600" dirty="0">
                <a:solidFill>
                  <a:schemeClr val="bg1"/>
                </a:solidFill>
                <a:latin typeface="Arial Black" panose="020B0A04020102020204" pitchFamily="34" charset="0"/>
                <a:cs typeface="+mj-cs"/>
              </a:rPr>
              <a:t>@Capitan.Trade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4F3EB7-7821-4D5A-979F-289A6707A0C2}"/>
              </a:ext>
            </a:extLst>
          </p:cNvPr>
          <p:cNvSpPr txBox="1"/>
          <p:nvPr/>
        </p:nvSpPr>
        <p:spPr>
          <a:xfrm>
            <a:off x="4613275" y="34094"/>
            <a:ext cx="296545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نقشه گنج کاپیتان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7E9AD1-A6E7-4754-9DE5-DF4755D23950}"/>
              </a:ext>
            </a:extLst>
          </p:cNvPr>
          <p:cNvSpPr txBox="1"/>
          <p:nvPr/>
        </p:nvSpPr>
        <p:spPr>
          <a:xfrm>
            <a:off x="-69850" y="49483"/>
            <a:ext cx="14859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dirty="0">
                <a:solidFill>
                  <a:schemeClr val="bg1"/>
                </a:solidFill>
                <a:latin typeface="Kalameh" pitchFamily="2" charset="-78"/>
                <a:cs typeface="Kalameh Black" pitchFamily="2" charset="-78"/>
              </a:rPr>
              <a:t>کاپیتان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753179-7EB9-4F03-8DBF-AB0F1B8381D1}"/>
              </a:ext>
            </a:extLst>
          </p:cNvPr>
          <p:cNvSpPr/>
          <p:nvPr/>
        </p:nvSpPr>
        <p:spPr>
          <a:xfrm>
            <a:off x="0" y="-15101"/>
            <a:ext cx="12192000" cy="3726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D85F0B-70B6-4C69-B037-D61B0807C5CC}"/>
              </a:ext>
            </a:extLst>
          </p:cNvPr>
          <p:cNvSpPr txBox="1"/>
          <p:nvPr/>
        </p:nvSpPr>
        <p:spPr>
          <a:xfrm>
            <a:off x="10961257" y="-104318"/>
            <a:ext cx="1160894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استراتژی </a:t>
            </a:r>
            <a:r>
              <a:rPr lang="en-US" sz="1400" b="1" dirty="0">
                <a:latin typeface="Kalameh" pitchFamily="2" charset="-78"/>
                <a:cs typeface="Kalameh" pitchFamily="2" charset="-78"/>
              </a:rPr>
              <a:t>LCB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01E0393-070A-4FAC-AB45-B60616033D37}"/>
              </a:ext>
            </a:extLst>
          </p:cNvPr>
          <p:cNvSpPr txBox="1"/>
          <p:nvPr/>
        </p:nvSpPr>
        <p:spPr>
          <a:xfrm>
            <a:off x="137160" y="535888"/>
            <a:ext cx="11950527" cy="373179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fa-IR" sz="1400" b="1" dirty="0">
                <a:latin typeface="Kalameh" pitchFamily="2" charset="-78"/>
                <a:cs typeface="Kalameh" pitchFamily="2" charset="-78"/>
              </a:rPr>
              <a:t>عکس های استراتژی:</a:t>
            </a:r>
          </a:p>
          <a:p>
            <a:pPr algn="r" rtl="1">
              <a:lnSpc>
                <a:spcPct val="200000"/>
              </a:lnSpc>
            </a:pPr>
            <a:r>
              <a:rPr lang="fa-IR" sz="1050" dirty="0">
                <a:latin typeface="Kalameh" pitchFamily="2" charset="-78"/>
                <a:cs typeface="Kalameh" pitchFamily="2" charset="-78"/>
              </a:rPr>
              <a:t>(در این بخش عکس های از استراتژی هایی که سود کردید و نکات خوبی هم دارند قرار میدهید که چشمتون استراتژی رو بهتر ببینه و بهش عادت کنه. هر چی بیشتر عکس بزارید و مرور کنید نتیجه بهتری میگیرید . میتونید عکس ترید های ضرر ده رو هم در اینجا قرار بدید)</a:t>
            </a:r>
            <a:r>
              <a:rPr lang="fa-IR" sz="1050" b="1" dirty="0">
                <a:latin typeface="Kalameh" pitchFamily="2" charset="-78"/>
                <a:cs typeface="Kalameh" pitchFamily="2" charset="-78"/>
              </a:rPr>
              <a:t> </a:t>
            </a: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fa-IR" sz="1400" b="1" dirty="0">
              <a:latin typeface="Kalameh" pitchFamily="2" charset="-78"/>
              <a:cs typeface="Kalameh" pitchFamily="2" charset="-78"/>
            </a:endParaRPr>
          </a:p>
          <a:p>
            <a:pPr algn="r" rtl="1">
              <a:lnSpc>
                <a:spcPct val="200000"/>
              </a:lnSpc>
            </a:pPr>
            <a:endParaRPr lang="en-US" sz="1400" b="1" dirty="0">
              <a:latin typeface="Kalameh" pitchFamily="2" charset="-78"/>
              <a:cs typeface="Kalameh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4956B3-7A46-4D38-AF4B-8F061B252448}"/>
              </a:ext>
            </a:extLst>
          </p:cNvPr>
          <p:cNvSpPr txBox="1"/>
          <p:nvPr/>
        </p:nvSpPr>
        <p:spPr>
          <a:xfrm>
            <a:off x="-25371" y="-111812"/>
            <a:ext cx="1441421" cy="46935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>
              <a:lnSpc>
                <a:spcPct val="200000"/>
              </a:lnSpc>
            </a:pPr>
            <a:r>
              <a:rPr lang="en-US" sz="1400" b="1" dirty="0">
                <a:latin typeface="Kalameh" pitchFamily="2" charset="-78"/>
                <a:cs typeface="Kalameh" pitchFamily="2" charset="-78"/>
              </a:rPr>
              <a:t>Capitan.trade</a:t>
            </a:r>
          </a:p>
        </p:txBody>
      </p:sp>
    </p:spTree>
    <p:extLst>
      <p:ext uri="{BB962C8B-B14F-4D97-AF65-F5344CB8AC3E}">
        <p14:creationId xmlns:p14="http://schemas.microsoft.com/office/powerpoint/2010/main" val="2463255508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1486</TotalTime>
  <Words>543</Words>
  <Application>Microsoft Office PowerPoint</Application>
  <PresentationFormat>Widescreen</PresentationFormat>
  <Paragraphs>58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Kalameh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</dc:creator>
  <cp:lastModifiedBy>mohammad lotfi</cp:lastModifiedBy>
  <cp:revision>76</cp:revision>
  <dcterms:created xsi:type="dcterms:W3CDTF">2025-02-03T15:57:50Z</dcterms:created>
  <dcterms:modified xsi:type="dcterms:W3CDTF">2025-05-13T14:08:42Z</dcterms:modified>
</cp:coreProperties>
</file>